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9" r:id="rId7"/>
    <p:sldId id="260" r:id="rId8"/>
    <p:sldId id="261" r:id="rId9"/>
    <p:sldId id="262" r:id="rId10"/>
    <p:sldId id="263" r:id="rId11"/>
    <p:sldId id="264"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A5287-21E4-4031-93CB-04E2662E5A52}" v="17" dt="2020-02-24T16:55:3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81" autoAdjust="0"/>
  </p:normalViewPr>
  <p:slideViewPr>
    <p:cSldViewPr snapToGrid="0">
      <p:cViewPr varScale="1">
        <p:scale>
          <a:sx n="50" d="100"/>
          <a:sy n="50" d="100"/>
        </p:scale>
        <p:origin x="1114" y="4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 JONES" userId="faaa0c78-33f5-40f5-9fb7-f891bf294839" providerId="ADAL" clId="{09AFC569-94F6-4412-8B4D-FD3F83D95DB8}"/>
    <pc:docChg chg="custSel addSld delSld modSld sldOrd">
      <pc:chgData name="THOMAS W JONES" userId="faaa0c78-33f5-40f5-9fb7-f891bf294839" providerId="ADAL" clId="{09AFC569-94F6-4412-8B4D-FD3F83D95DB8}" dt="2020-02-24T17:01:40.417" v="400" actId="948"/>
      <pc:docMkLst>
        <pc:docMk/>
      </pc:docMkLst>
      <pc:sldChg chg="addSp modSp">
        <pc:chgData name="THOMAS W JONES" userId="faaa0c78-33f5-40f5-9fb7-f891bf294839" providerId="ADAL" clId="{09AFC569-94F6-4412-8B4D-FD3F83D95DB8}" dt="2020-02-24T16:41:03.325" v="19" actId="1076"/>
        <pc:sldMkLst>
          <pc:docMk/>
          <pc:sldMk cId="680198201" sldId="256"/>
        </pc:sldMkLst>
        <pc:picChg chg="add mod">
          <ac:chgData name="THOMAS W JONES" userId="faaa0c78-33f5-40f5-9fb7-f891bf294839" providerId="ADAL" clId="{09AFC569-94F6-4412-8B4D-FD3F83D95DB8}" dt="2020-02-24T16:41:03.325" v="19" actId="1076"/>
          <ac:picMkLst>
            <pc:docMk/>
            <pc:sldMk cId="680198201" sldId="256"/>
            <ac:picMk id="5" creationId="{A52ED6B0-63F7-4D22-B748-F80B4CEAFB6A}"/>
          </ac:picMkLst>
        </pc:picChg>
        <pc:picChg chg="add mod">
          <ac:chgData name="THOMAS W JONES" userId="faaa0c78-33f5-40f5-9fb7-f891bf294839" providerId="ADAL" clId="{09AFC569-94F6-4412-8B4D-FD3F83D95DB8}" dt="2020-02-24T16:40:57.891" v="18" actId="1076"/>
          <ac:picMkLst>
            <pc:docMk/>
            <pc:sldMk cId="680198201" sldId="256"/>
            <ac:picMk id="7" creationId="{3015B0A8-91CD-447C-AAE1-D1583A479E35}"/>
          </ac:picMkLst>
        </pc:picChg>
        <pc:picChg chg="mod">
          <ac:chgData name="THOMAS W JONES" userId="faaa0c78-33f5-40f5-9fb7-f891bf294839" providerId="ADAL" clId="{09AFC569-94F6-4412-8B4D-FD3F83D95DB8}" dt="2020-02-24T16:40:54.391" v="17" actId="1076"/>
          <ac:picMkLst>
            <pc:docMk/>
            <pc:sldMk cId="680198201" sldId="256"/>
            <ac:picMk id="1026" creationId="{83D89B01-3961-4B71-8052-D2F3BC77407C}"/>
          </ac:picMkLst>
        </pc:picChg>
      </pc:sldChg>
      <pc:sldChg chg="addSp delSp modSp modNotesTx">
        <pc:chgData name="THOMAS W JONES" userId="faaa0c78-33f5-40f5-9fb7-f891bf294839" providerId="ADAL" clId="{09AFC569-94F6-4412-8B4D-FD3F83D95DB8}" dt="2020-02-24T17:01:40.417" v="400" actId="948"/>
        <pc:sldMkLst>
          <pc:docMk/>
          <pc:sldMk cId="3227691823" sldId="258"/>
        </pc:sldMkLst>
        <pc:spChg chg="add del mod">
          <ac:chgData name="THOMAS W JONES" userId="faaa0c78-33f5-40f5-9fb7-f891bf294839" providerId="ADAL" clId="{09AFC569-94F6-4412-8B4D-FD3F83D95DB8}" dt="2020-02-24T16:45:09.206" v="127" actId="478"/>
          <ac:spMkLst>
            <pc:docMk/>
            <pc:sldMk cId="3227691823" sldId="258"/>
            <ac:spMk id="6" creationId="{4875F6AD-7175-42B8-91C3-D1771BA768C5}"/>
          </ac:spMkLst>
        </pc:spChg>
        <pc:spChg chg="add mod">
          <ac:chgData name="THOMAS W JONES" userId="faaa0c78-33f5-40f5-9fb7-f891bf294839" providerId="ADAL" clId="{09AFC569-94F6-4412-8B4D-FD3F83D95DB8}" dt="2020-02-24T16:57:29.093" v="332" actId="1076"/>
          <ac:spMkLst>
            <pc:docMk/>
            <pc:sldMk cId="3227691823" sldId="258"/>
            <ac:spMk id="7" creationId="{0898074D-E220-43BA-997A-C2A2CF3781D2}"/>
          </ac:spMkLst>
        </pc:spChg>
        <pc:spChg chg="add mod">
          <ac:chgData name="THOMAS W JONES" userId="faaa0c78-33f5-40f5-9fb7-f891bf294839" providerId="ADAL" clId="{09AFC569-94F6-4412-8B4D-FD3F83D95DB8}" dt="2020-02-24T17:01:40.417" v="400" actId="948"/>
          <ac:spMkLst>
            <pc:docMk/>
            <pc:sldMk cId="3227691823" sldId="258"/>
            <ac:spMk id="8" creationId="{E1681D42-4867-4C5A-95CA-17FF3D736CDC}"/>
          </ac:spMkLst>
        </pc:spChg>
      </pc:sldChg>
      <pc:sldChg chg="delSp modSp add del ord setBg delDesignElem">
        <pc:chgData name="THOMAS W JONES" userId="faaa0c78-33f5-40f5-9fb7-f891bf294839" providerId="ADAL" clId="{09AFC569-94F6-4412-8B4D-FD3F83D95DB8}" dt="2020-02-24T16:37:36.939" v="5" actId="2696"/>
        <pc:sldMkLst>
          <pc:docMk/>
          <pc:sldMk cId="1238950202" sldId="265"/>
        </pc:sldMkLst>
        <pc:spChg chg="del">
          <ac:chgData name="THOMAS W JONES" userId="faaa0c78-33f5-40f5-9fb7-f891bf294839" providerId="ADAL" clId="{09AFC569-94F6-4412-8B4D-FD3F83D95DB8}" dt="2020-02-24T16:37:12.971" v="1"/>
          <ac:spMkLst>
            <pc:docMk/>
            <pc:sldMk cId="1238950202" sldId="265"/>
            <ac:spMk id="71" creationId="{74426AB7-D619-4515-962A-BC83909EC015}"/>
          </ac:spMkLst>
        </pc:spChg>
        <pc:spChg chg="del">
          <ac:chgData name="THOMAS W JONES" userId="faaa0c78-33f5-40f5-9fb7-f891bf294839" providerId="ADAL" clId="{09AFC569-94F6-4412-8B4D-FD3F83D95DB8}" dt="2020-02-24T16:37:12.971" v="1"/>
          <ac:spMkLst>
            <pc:docMk/>
            <pc:sldMk cId="1238950202" sldId="265"/>
            <ac:spMk id="73" creationId="{DE47DF98-723F-4AAC-ABCF-CACBC438F78F}"/>
          </ac:spMkLst>
        </pc:spChg>
        <pc:picChg chg="mod">
          <ac:chgData name="THOMAS W JONES" userId="faaa0c78-33f5-40f5-9fb7-f891bf294839" providerId="ADAL" clId="{09AFC569-94F6-4412-8B4D-FD3F83D95DB8}" dt="2020-02-24T16:37:32.221" v="4" actId="1076"/>
          <ac:picMkLst>
            <pc:docMk/>
            <pc:sldMk cId="1238950202" sldId="265"/>
            <ac:picMk id="1026" creationId="{83D89B01-3961-4B71-8052-D2F3BC77407C}"/>
          </ac:picMkLst>
        </pc:picChg>
        <pc:cxnChg chg="del">
          <ac:chgData name="THOMAS W JONES" userId="faaa0c78-33f5-40f5-9fb7-f891bf294839" providerId="ADAL" clId="{09AFC569-94F6-4412-8B4D-FD3F83D95DB8}" dt="2020-02-24T16:37:12.971" v="1"/>
          <ac:cxnSpMkLst>
            <pc:docMk/>
            <pc:sldMk cId="1238950202" sldId="265"/>
            <ac:cxnSpMk id="75" creationId="{EA29FC7C-9308-4FDE-8DCA-405668055B0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3979A-7916-4B01-BCE7-8DB276B4C78C}"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3CD7-20B2-4938-B905-380E2E9864C6}" type="slidenum">
              <a:rPr lang="en-US" smtClean="0"/>
              <a:t>‹#›</a:t>
            </a:fld>
            <a:endParaRPr lang="en-US"/>
          </a:p>
        </p:txBody>
      </p:sp>
    </p:spTree>
    <p:extLst>
      <p:ext uri="{BB962C8B-B14F-4D97-AF65-F5344CB8AC3E}">
        <p14:creationId xmlns:p14="http://schemas.microsoft.com/office/powerpoint/2010/main" val="106466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33CD7-20B2-4938-B905-380E2E9864C6}" type="slidenum">
              <a:rPr lang="en-US" smtClean="0"/>
              <a:t>2</a:t>
            </a:fld>
            <a:endParaRPr lang="en-US"/>
          </a:p>
        </p:txBody>
      </p:sp>
    </p:spTree>
    <p:extLst>
      <p:ext uri="{BB962C8B-B14F-4D97-AF65-F5344CB8AC3E}">
        <p14:creationId xmlns:p14="http://schemas.microsoft.com/office/powerpoint/2010/main" val="65275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 us on all your social networks</a:t>
            </a:r>
          </a:p>
        </p:txBody>
      </p:sp>
      <p:sp>
        <p:nvSpPr>
          <p:cNvPr id="4" name="Slide Number Placeholder 3"/>
          <p:cNvSpPr>
            <a:spLocks noGrp="1"/>
          </p:cNvSpPr>
          <p:nvPr>
            <p:ph type="sldNum" sz="quarter" idx="5"/>
          </p:nvPr>
        </p:nvSpPr>
        <p:spPr/>
        <p:txBody>
          <a:bodyPr/>
          <a:lstStyle/>
          <a:p>
            <a:fld id="{91833CD7-20B2-4938-B905-380E2E9864C6}" type="slidenum">
              <a:rPr lang="en-US" smtClean="0"/>
              <a:t>3</a:t>
            </a:fld>
            <a:endParaRPr lang="en-US"/>
          </a:p>
        </p:txBody>
      </p:sp>
    </p:spTree>
    <p:extLst>
      <p:ext uri="{BB962C8B-B14F-4D97-AF65-F5344CB8AC3E}">
        <p14:creationId xmlns:p14="http://schemas.microsoft.com/office/powerpoint/2010/main" val="108703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know about your successes. Apply for all the awards if you can.</a:t>
            </a:r>
          </a:p>
        </p:txBody>
      </p:sp>
      <p:sp>
        <p:nvSpPr>
          <p:cNvPr id="4" name="Slide Number Placeholder 3"/>
          <p:cNvSpPr>
            <a:spLocks noGrp="1"/>
          </p:cNvSpPr>
          <p:nvPr>
            <p:ph type="sldNum" sz="quarter" idx="5"/>
          </p:nvPr>
        </p:nvSpPr>
        <p:spPr/>
        <p:txBody>
          <a:bodyPr/>
          <a:lstStyle/>
          <a:p>
            <a:fld id="{91833CD7-20B2-4938-B905-380E2E9864C6}" type="slidenum">
              <a:rPr lang="en-US" smtClean="0"/>
              <a:t>4</a:t>
            </a:fld>
            <a:endParaRPr lang="en-US"/>
          </a:p>
        </p:txBody>
      </p:sp>
    </p:spTree>
    <p:extLst>
      <p:ext uri="{BB962C8B-B14F-4D97-AF65-F5344CB8AC3E}">
        <p14:creationId xmlns:p14="http://schemas.microsoft.com/office/powerpoint/2010/main" val="184039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Scholarships available – States were given $5,000.  Also available through SRAPPA</a:t>
            </a:r>
          </a:p>
        </p:txBody>
      </p:sp>
      <p:sp>
        <p:nvSpPr>
          <p:cNvPr id="4" name="Slide Number Placeholder 3"/>
          <p:cNvSpPr>
            <a:spLocks noGrp="1"/>
          </p:cNvSpPr>
          <p:nvPr>
            <p:ph type="sldNum" sz="quarter" idx="5"/>
          </p:nvPr>
        </p:nvSpPr>
        <p:spPr/>
        <p:txBody>
          <a:bodyPr/>
          <a:lstStyle/>
          <a:p>
            <a:fld id="{91833CD7-20B2-4938-B905-380E2E9864C6}" type="slidenum">
              <a:rPr lang="en-US" smtClean="0"/>
              <a:t>5</a:t>
            </a:fld>
            <a:endParaRPr lang="en-US"/>
          </a:p>
        </p:txBody>
      </p:sp>
    </p:spTree>
    <p:extLst>
      <p:ext uri="{BB962C8B-B14F-4D97-AF65-F5344CB8AC3E}">
        <p14:creationId xmlns:p14="http://schemas.microsoft.com/office/powerpoint/2010/main" val="1786931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bought down the price of the exam.</a:t>
            </a:r>
          </a:p>
          <a:p>
            <a:r>
              <a:rPr lang="en-US" sz="1200" b="0" i="0" kern="1200" dirty="0">
                <a:solidFill>
                  <a:schemeClr val="tx1"/>
                </a:solidFill>
                <a:effectLst/>
                <a:latin typeface="+mn-lt"/>
                <a:ea typeface="+mn-ea"/>
                <a:cs typeface="+mn-cs"/>
              </a:rPr>
              <a:t>SRAPPA Members can now take the EFP exam for $450 (an $1100 value) and the CEFP for $550 (a $1300 value). </a:t>
            </a:r>
          </a:p>
          <a:p>
            <a:r>
              <a:rPr lang="en-US" sz="1200" b="0" i="0" kern="1200" dirty="0">
                <a:solidFill>
                  <a:schemeClr val="tx1"/>
                </a:solidFill>
                <a:effectLst/>
                <a:latin typeface="+mn-lt"/>
                <a:ea typeface="+mn-ea"/>
                <a:cs typeface="+mn-cs"/>
              </a:rPr>
              <a:t>This offer is available only to institutional members of both APPA and SRAPPA. </a:t>
            </a:r>
          </a:p>
          <a:p>
            <a:r>
              <a:rPr lang="en-US" sz="1200" b="0" i="0" kern="1200" dirty="0">
                <a:solidFill>
                  <a:schemeClr val="tx1"/>
                </a:solidFill>
                <a:effectLst/>
                <a:latin typeface="+mn-lt"/>
                <a:ea typeface="+mn-ea"/>
                <a:cs typeface="+mn-cs"/>
              </a:rPr>
              <a:t>The SRAPPA Board has voted to approve an even greater discount by offering a refund of $150 for those taking and passing the CEFP exam.</a:t>
            </a:r>
            <a:endParaRPr lang="en-US" dirty="0"/>
          </a:p>
        </p:txBody>
      </p:sp>
      <p:sp>
        <p:nvSpPr>
          <p:cNvPr id="4" name="Slide Number Placeholder 3"/>
          <p:cNvSpPr>
            <a:spLocks noGrp="1"/>
          </p:cNvSpPr>
          <p:nvPr>
            <p:ph type="sldNum" sz="quarter" idx="5"/>
          </p:nvPr>
        </p:nvSpPr>
        <p:spPr/>
        <p:txBody>
          <a:bodyPr/>
          <a:lstStyle/>
          <a:p>
            <a:fld id="{91833CD7-20B2-4938-B905-380E2E9864C6}" type="slidenum">
              <a:rPr lang="en-US" smtClean="0"/>
              <a:t>6</a:t>
            </a:fld>
            <a:endParaRPr lang="en-US"/>
          </a:p>
        </p:txBody>
      </p:sp>
    </p:spTree>
    <p:extLst>
      <p:ext uri="{BB962C8B-B14F-4D97-AF65-F5344CB8AC3E}">
        <p14:creationId xmlns:p14="http://schemas.microsoft.com/office/powerpoint/2010/main" val="191005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33CD7-20B2-4938-B905-380E2E9864C6}" type="slidenum">
              <a:rPr lang="en-US" smtClean="0"/>
              <a:t>7</a:t>
            </a:fld>
            <a:endParaRPr lang="en-US"/>
          </a:p>
        </p:txBody>
      </p:sp>
    </p:spTree>
    <p:extLst>
      <p:ext uri="{BB962C8B-B14F-4D97-AF65-F5344CB8AC3E}">
        <p14:creationId xmlns:p14="http://schemas.microsoft.com/office/powerpoint/2010/main" val="235685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33CD7-20B2-4938-B905-380E2E9864C6}" type="slidenum">
              <a:rPr lang="en-US" smtClean="0"/>
              <a:t>9</a:t>
            </a:fld>
            <a:endParaRPr lang="en-US"/>
          </a:p>
        </p:txBody>
      </p:sp>
    </p:spTree>
    <p:extLst>
      <p:ext uri="{BB962C8B-B14F-4D97-AF65-F5344CB8AC3E}">
        <p14:creationId xmlns:p14="http://schemas.microsoft.com/office/powerpoint/2010/main" val="206077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8CF09-2B18-4C37-81BA-968BF9420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F915C7-F9D4-4868-9955-377680932E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07B0DC-CDB7-4E74-8634-0E9A1B47EBC9}"/>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07DD41EB-F0C8-4267-AA26-C260A6B32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9859F-8B31-4796-B972-0C03AECB1FB8}"/>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320731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E89A-B051-4ACD-A4D1-DD80EF81C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17013-E56B-45D6-A5CB-1B3D818EC9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E24B6-63A4-4E83-9481-8A64D67771E3}"/>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8DD905C1-A2F3-4B6A-BE2B-8B4CCBD56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C6B7B-3CBD-4B5B-AD50-90BF907B7115}"/>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395345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57125-29AB-40C9-8DDE-BB337F3EE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8A1A8E-5E45-4313-80E0-EC3C12C74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15360-B176-4859-8C59-8B74A4426140}"/>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7E5F6DB0-79E3-4663-80A6-D945B214F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D1779-8642-40A2-A403-59DCF5166C0E}"/>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268963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D62C-768E-4397-9619-79EB86EE1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FFABF-396F-402D-BC37-B213D75C7A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B9EE8-1BBB-4FDF-BEF5-63C4F8F1E573}"/>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1DDF5805-DA98-4487-961B-187B55F53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26DC8-86E9-40D7-9466-39E84C55F4C9}"/>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206773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21A4-C5E3-44D2-A60D-DFD7363E11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AFEE5-9510-4E22-AADE-58658B9DF0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94EFA2-4152-4B6D-8BA6-CBF3BC925083}"/>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3C2B48BA-F515-409F-BDA9-037532A10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24352-C527-47E1-8ED9-7A28FCF94F97}"/>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60721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9F96-CCF8-4BE2-AFF4-FB1937273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F6AE8-8367-48F4-9E7C-D6878C1C34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3B1A6A-7655-4A59-BD86-E54F7E81C6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253DB-9BD4-408F-A9BA-46A1DD967743}"/>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6" name="Footer Placeholder 5">
            <a:extLst>
              <a:ext uri="{FF2B5EF4-FFF2-40B4-BE49-F238E27FC236}">
                <a16:creationId xmlns:a16="http://schemas.microsoft.com/office/drawing/2014/main" id="{D8A8EBA9-B5A0-4E1E-865E-063EDA0DE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E47BE-9CF7-4AA5-92A1-D7A62B160F5B}"/>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238845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9B34-EE57-44D3-A8C8-4C8769E2C7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E61C46-9EF7-4D73-A5DB-5AF252B5FC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FB8CD1-23C3-4E33-B04A-74E3C9E3C2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F23DF-0722-49A8-BB33-EDAC12C04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CCD5FE-DF98-4D69-90D8-322634E60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FFFA3F-6D0A-4D45-BEEF-2FF65421CF83}"/>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8" name="Footer Placeholder 7">
            <a:extLst>
              <a:ext uri="{FF2B5EF4-FFF2-40B4-BE49-F238E27FC236}">
                <a16:creationId xmlns:a16="http://schemas.microsoft.com/office/drawing/2014/main" id="{B8F9EFFF-B65C-4557-9607-00F566624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28F0C0-F4D6-4408-8CCD-1C89AB4503E2}"/>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25944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0234-4657-4CBC-AAE8-3BC0FC60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63EA9-F1D0-4F7D-AF3E-9457E184095C}"/>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4" name="Footer Placeholder 3">
            <a:extLst>
              <a:ext uri="{FF2B5EF4-FFF2-40B4-BE49-F238E27FC236}">
                <a16:creationId xmlns:a16="http://schemas.microsoft.com/office/drawing/2014/main" id="{A318B420-38F8-4F2D-BBD7-9B5DB6F94F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6B3D1-C002-4456-8EBA-D1959E113425}"/>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128266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D1457-3488-4B17-9849-96F0E6FB02C1}"/>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3" name="Footer Placeholder 2">
            <a:extLst>
              <a:ext uri="{FF2B5EF4-FFF2-40B4-BE49-F238E27FC236}">
                <a16:creationId xmlns:a16="http://schemas.microsoft.com/office/drawing/2014/main" id="{8D487824-2FFC-46E8-A72D-69209A5893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B7E90-7176-4CA1-9BC6-2EDCFF6FF617}"/>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231003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F104-04A1-40F5-9E5A-FAACB0F7F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E628EE-98C9-4043-8947-1D050C064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55D005-E552-4912-8785-C1760F3BC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7C9C39-415D-4C7D-B587-535A44DD7C11}"/>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6" name="Footer Placeholder 5">
            <a:extLst>
              <a:ext uri="{FF2B5EF4-FFF2-40B4-BE49-F238E27FC236}">
                <a16:creationId xmlns:a16="http://schemas.microsoft.com/office/drawing/2014/main" id="{C0A877CA-4149-4111-A83F-05720E6D6C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F09B8D-76D4-4D73-A66C-3B3852A5A5BD}"/>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139300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77D5-D938-4E0A-9E2B-7361CF8ED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E3AD9D-2218-4244-8117-DF03529145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6A0D8E-4A36-48FE-AB78-70A607280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BEF304-54E6-4B63-8101-DCB346CBC57A}"/>
              </a:ext>
            </a:extLst>
          </p:cNvPr>
          <p:cNvSpPr>
            <a:spLocks noGrp="1"/>
          </p:cNvSpPr>
          <p:nvPr>
            <p:ph type="dt" sz="half" idx="10"/>
          </p:nvPr>
        </p:nvSpPr>
        <p:spPr/>
        <p:txBody>
          <a:bodyPr/>
          <a:lstStyle/>
          <a:p>
            <a:fld id="{7E5E7A20-0F14-45A1-AED8-AD8913B4BA47}" type="datetimeFigureOut">
              <a:rPr lang="en-US" smtClean="0"/>
              <a:t>3/10/2020</a:t>
            </a:fld>
            <a:endParaRPr lang="en-US"/>
          </a:p>
        </p:txBody>
      </p:sp>
      <p:sp>
        <p:nvSpPr>
          <p:cNvPr id="6" name="Footer Placeholder 5">
            <a:extLst>
              <a:ext uri="{FF2B5EF4-FFF2-40B4-BE49-F238E27FC236}">
                <a16:creationId xmlns:a16="http://schemas.microsoft.com/office/drawing/2014/main" id="{D9C5D6D1-8291-462B-A0BA-80231D3A2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E5950-701F-4CBE-845F-74D0707337E8}"/>
              </a:ext>
            </a:extLst>
          </p:cNvPr>
          <p:cNvSpPr>
            <a:spLocks noGrp="1"/>
          </p:cNvSpPr>
          <p:nvPr>
            <p:ph type="sldNum" sz="quarter" idx="12"/>
          </p:nvPr>
        </p:nvSpPr>
        <p:spPr/>
        <p:txBody>
          <a:bodyPr/>
          <a:lstStyle/>
          <a:p>
            <a:fld id="{3DF677F4-FBFC-41D1-9527-05DB4A8C0463}" type="slidenum">
              <a:rPr lang="en-US" smtClean="0"/>
              <a:t>‹#›</a:t>
            </a:fld>
            <a:endParaRPr lang="en-US"/>
          </a:p>
        </p:txBody>
      </p:sp>
    </p:spTree>
    <p:extLst>
      <p:ext uri="{BB962C8B-B14F-4D97-AF65-F5344CB8AC3E}">
        <p14:creationId xmlns:p14="http://schemas.microsoft.com/office/powerpoint/2010/main" val="148131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AEA93-5A98-4CE7-B67B-F52708319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69AAA5-CC95-4304-BD58-189A173D1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5FFBA-C9DF-4577-9017-3D286FE1D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E7A20-0F14-45A1-AED8-AD8913B4BA47}" type="datetimeFigureOut">
              <a:rPr lang="en-US" smtClean="0"/>
              <a:t>3/10/2020</a:t>
            </a:fld>
            <a:endParaRPr lang="en-US"/>
          </a:p>
        </p:txBody>
      </p:sp>
      <p:sp>
        <p:nvSpPr>
          <p:cNvPr id="5" name="Footer Placeholder 4">
            <a:extLst>
              <a:ext uri="{FF2B5EF4-FFF2-40B4-BE49-F238E27FC236}">
                <a16:creationId xmlns:a16="http://schemas.microsoft.com/office/drawing/2014/main" id="{518173F5-FB84-45C8-BC6D-C7CED4FCA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ADC254-82E1-4549-962A-AD712B989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677F4-FBFC-41D1-9527-05DB4A8C0463}" type="slidenum">
              <a:rPr lang="en-US" smtClean="0"/>
              <a:t>‹#›</a:t>
            </a:fld>
            <a:endParaRPr lang="en-US"/>
          </a:p>
        </p:txBody>
      </p:sp>
    </p:spTree>
    <p:extLst>
      <p:ext uri="{BB962C8B-B14F-4D97-AF65-F5344CB8AC3E}">
        <p14:creationId xmlns:p14="http://schemas.microsoft.com/office/powerpoint/2010/main" val="419130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5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5405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EA179B-0C69-43ED-A952-CEE8DEC8A00C}"/>
              </a:ext>
            </a:extLst>
          </p:cNvPr>
          <p:cNvSpPr>
            <a:spLocks noGrp="1"/>
          </p:cNvSpPr>
          <p:nvPr>
            <p:ph type="ctrTitle"/>
          </p:nvPr>
        </p:nvSpPr>
        <p:spPr>
          <a:xfrm>
            <a:off x="1109980" y="4277356"/>
            <a:ext cx="9966960" cy="1560320"/>
          </a:xfrm>
        </p:spPr>
        <p:txBody>
          <a:bodyPr>
            <a:normAutofit/>
          </a:bodyPr>
          <a:lstStyle/>
          <a:p>
            <a:r>
              <a:rPr lang="en-US" sz="5800" dirty="0">
                <a:solidFill>
                  <a:srgbClr val="25405F"/>
                </a:solidFill>
              </a:rPr>
              <a:t>What’s in it for me?</a:t>
            </a:r>
          </a:p>
        </p:txBody>
      </p:sp>
      <p:sp>
        <p:nvSpPr>
          <p:cNvPr id="3" name="Subtitle 2">
            <a:extLst>
              <a:ext uri="{FF2B5EF4-FFF2-40B4-BE49-F238E27FC236}">
                <a16:creationId xmlns:a16="http://schemas.microsoft.com/office/drawing/2014/main" id="{D7043EDC-CDA9-4B0F-B5BF-6C43566C9F14}"/>
              </a:ext>
            </a:extLst>
          </p:cNvPr>
          <p:cNvSpPr>
            <a:spLocks noGrp="1"/>
          </p:cNvSpPr>
          <p:nvPr>
            <p:ph type="subTitle" idx="1"/>
          </p:nvPr>
        </p:nvSpPr>
        <p:spPr>
          <a:xfrm>
            <a:off x="1709530" y="5799489"/>
            <a:ext cx="8767860" cy="440822"/>
          </a:xfrm>
        </p:spPr>
        <p:txBody>
          <a:bodyPr>
            <a:normAutofit/>
          </a:bodyPr>
          <a:lstStyle/>
          <a:p>
            <a:r>
              <a:rPr lang="en-US" sz="2000" dirty="0">
                <a:solidFill>
                  <a:srgbClr val="25405F"/>
                </a:solidFill>
              </a:rPr>
              <a:t>Reasons to be active in your state and region</a:t>
            </a:r>
          </a:p>
        </p:txBody>
      </p:sp>
      <p:pic>
        <p:nvPicPr>
          <p:cNvPr id="1026" name="Picture 2" descr="http://srappa.org/wp-content/uploads/2014/10/SRAPPA-logo.jpg">
            <a:extLst>
              <a:ext uri="{FF2B5EF4-FFF2-40B4-BE49-F238E27FC236}">
                <a16:creationId xmlns:a16="http://schemas.microsoft.com/office/drawing/2014/main" id="{83D89B01-3961-4B71-8052-D2F3BC7740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96" r="1" b="1"/>
          <a:stretch/>
        </p:blipFill>
        <p:spPr bwMode="auto">
          <a:xfrm>
            <a:off x="4101273" y="1841717"/>
            <a:ext cx="3984374" cy="1281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A52ED6B0-63F7-4D22-B748-F80B4CEAF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52" y="424928"/>
            <a:ext cx="2781688" cy="1190791"/>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015B0A8-91CD-447C-AAE1-D1583A479E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25070" y="3636640"/>
            <a:ext cx="4077050" cy="1281431"/>
          </a:xfrm>
          <a:prstGeom prst="rect">
            <a:avLst/>
          </a:prstGeom>
        </p:spPr>
      </p:pic>
    </p:spTree>
    <p:extLst>
      <p:ext uri="{BB962C8B-B14F-4D97-AF65-F5344CB8AC3E}">
        <p14:creationId xmlns:p14="http://schemas.microsoft.com/office/powerpoint/2010/main" val="68019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45257"/>
            </a:solidFill>
          </a:ln>
        </p:spPr>
        <p:style>
          <a:lnRef idx="1">
            <a:schemeClr val="accent1"/>
          </a:lnRef>
          <a:fillRef idx="0">
            <a:schemeClr val="accent1"/>
          </a:fillRef>
          <a:effectRef idx="0">
            <a:schemeClr val="accent1"/>
          </a:effectRef>
          <a:fontRef idx="minor">
            <a:schemeClr val="tx1"/>
          </a:fontRef>
        </p:style>
      </p:cxnSp>
      <p:pic>
        <p:nvPicPr>
          <p:cNvPr id="16" name="Picture 15" descr="A tree in front of a building&#10;&#10;Description automatically generated">
            <a:extLst>
              <a:ext uri="{FF2B5EF4-FFF2-40B4-BE49-F238E27FC236}">
                <a16:creationId xmlns:a16="http://schemas.microsoft.com/office/drawing/2014/main" id="{7C0DCA8A-2605-4455-A928-DA954F65C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256540"/>
            <a:ext cx="11704320" cy="5219076"/>
          </a:xfrm>
          <a:prstGeom prst="rect">
            <a:avLst/>
          </a:prstGeom>
        </p:spPr>
      </p:pic>
      <p:sp>
        <p:nvSpPr>
          <p:cNvPr id="19" name="Rectangle 18">
            <a:extLst>
              <a:ext uri="{FF2B5EF4-FFF2-40B4-BE49-F238E27FC236}">
                <a16:creationId xmlns:a16="http://schemas.microsoft.com/office/drawing/2014/main" id="{3810BB76-0F0C-438A-A4E6-41F2964B2F45}"/>
              </a:ext>
            </a:extLst>
          </p:cNvPr>
          <p:cNvSpPr/>
          <p:nvPr/>
        </p:nvSpPr>
        <p:spPr>
          <a:xfrm>
            <a:off x="243840" y="4258622"/>
            <a:ext cx="11704320" cy="1273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lose up of a logo&#10;&#10;Description automatically generated">
            <a:extLst>
              <a:ext uri="{FF2B5EF4-FFF2-40B4-BE49-F238E27FC236}">
                <a16:creationId xmlns:a16="http://schemas.microsoft.com/office/drawing/2014/main" id="{848331BA-2E75-47CE-BFCD-8A7D3C8DF9E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6161" y="4486471"/>
            <a:ext cx="2051308" cy="1780036"/>
          </a:xfrm>
          <a:prstGeom prst="rect">
            <a:avLst/>
          </a:prstGeom>
        </p:spPr>
      </p:pic>
      <p:sp>
        <p:nvSpPr>
          <p:cNvPr id="20" name="Rectangle 19">
            <a:extLst>
              <a:ext uri="{FF2B5EF4-FFF2-40B4-BE49-F238E27FC236}">
                <a16:creationId xmlns:a16="http://schemas.microsoft.com/office/drawing/2014/main" id="{D45193F4-A085-4FAD-A69F-267CB9AC7025}"/>
              </a:ext>
            </a:extLst>
          </p:cNvPr>
          <p:cNvSpPr/>
          <p:nvPr/>
        </p:nvSpPr>
        <p:spPr>
          <a:xfrm>
            <a:off x="4383319" y="4258622"/>
            <a:ext cx="3425361" cy="646331"/>
          </a:xfrm>
          <a:prstGeom prst="rect">
            <a:avLst/>
          </a:prstGeom>
        </p:spPr>
        <p:txBody>
          <a:bodyPr wrap="none">
            <a:spAutoFit/>
          </a:bodyPr>
          <a:lstStyle/>
          <a:p>
            <a:r>
              <a:rPr lang="en-US" sz="3600" dirty="0"/>
              <a:t>September 26-30</a:t>
            </a:r>
          </a:p>
        </p:txBody>
      </p:sp>
      <p:sp>
        <p:nvSpPr>
          <p:cNvPr id="21" name="Rectangle 20">
            <a:extLst>
              <a:ext uri="{FF2B5EF4-FFF2-40B4-BE49-F238E27FC236}">
                <a16:creationId xmlns:a16="http://schemas.microsoft.com/office/drawing/2014/main" id="{0389E972-552E-410D-B7E7-84DF910312E3}"/>
              </a:ext>
            </a:extLst>
          </p:cNvPr>
          <p:cNvSpPr/>
          <p:nvPr/>
        </p:nvSpPr>
        <p:spPr>
          <a:xfrm>
            <a:off x="4166624" y="4986303"/>
            <a:ext cx="3948389" cy="830997"/>
          </a:xfrm>
          <a:prstGeom prst="rect">
            <a:avLst/>
          </a:prstGeom>
        </p:spPr>
        <p:txBody>
          <a:bodyPr wrap="none">
            <a:spAutoFit/>
          </a:bodyPr>
          <a:lstStyle/>
          <a:p>
            <a:r>
              <a:rPr lang="en-US" sz="4800" b="1" dirty="0"/>
              <a:t>Tampa, Florida</a:t>
            </a:r>
          </a:p>
        </p:txBody>
      </p:sp>
    </p:spTree>
    <p:extLst>
      <p:ext uri="{BB962C8B-B14F-4D97-AF65-F5344CB8AC3E}">
        <p14:creationId xmlns:p14="http://schemas.microsoft.com/office/powerpoint/2010/main" val="165315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BDFA34B5-AD6C-4AC7-BF93-9AD5DD53B4AC}"/>
              </a:ext>
            </a:extLst>
          </p:cNvPr>
          <p:cNvSpPr/>
          <p:nvPr/>
        </p:nvSpPr>
        <p:spPr>
          <a:xfrm>
            <a:off x="8753610" y="5673382"/>
            <a:ext cx="1614196" cy="56916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Follow Us</a:t>
            </a:r>
          </a:p>
        </p:txBody>
      </p:sp>
      <p:pic>
        <p:nvPicPr>
          <p:cNvPr id="4" name="Picture 3">
            <a:extLst>
              <a:ext uri="{FF2B5EF4-FFF2-40B4-BE49-F238E27FC236}">
                <a16:creationId xmlns:a16="http://schemas.microsoft.com/office/drawing/2014/main" id="{4B11DF15-A00F-4689-A9CC-94CB06BE2232}"/>
              </a:ext>
            </a:extLst>
          </p:cNvPr>
          <p:cNvPicPr>
            <a:picLocks noChangeAspect="1"/>
          </p:cNvPicPr>
          <p:nvPr/>
        </p:nvPicPr>
        <p:blipFill>
          <a:blip r:embed="rId3"/>
          <a:stretch>
            <a:fillRect/>
          </a:stretch>
        </p:blipFill>
        <p:spPr>
          <a:xfrm>
            <a:off x="487507" y="480060"/>
            <a:ext cx="11216985" cy="5214862"/>
          </a:xfrm>
          <a:prstGeom prst="rect">
            <a:avLst/>
          </a:prstGeom>
        </p:spPr>
      </p:pic>
      <p:pic>
        <p:nvPicPr>
          <p:cNvPr id="8" name="Picture 7">
            <a:extLst>
              <a:ext uri="{FF2B5EF4-FFF2-40B4-BE49-F238E27FC236}">
                <a16:creationId xmlns:a16="http://schemas.microsoft.com/office/drawing/2014/main" id="{9F03E856-877E-49AF-AD86-5EF5254C4F1B}"/>
              </a:ext>
            </a:extLst>
          </p:cNvPr>
          <p:cNvPicPr>
            <a:picLocks noChangeAspect="1"/>
          </p:cNvPicPr>
          <p:nvPr/>
        </p:nvPicPr>
        <p:blipFill>
          <a:blip r:embed="rId4"/>
          <a:stretch>
            <a:fillRect/>
          </a:stretch>
        </p:blipFill>
        <p:spPr>
          <a:xfrm>
            <a:off x="6542628" y="5743541"/>
            <a:ext cx="571849" cy="432103"/>
          </a:xfrm>
          <a:prstGeom prst="rect">
            <a:avLst/>
          </a:prstGeom>
        </p:spPr>
      </p:pic>
      <p:pic>
        <p:nvPicPr>
          <p:cNvPr id="10" name="Picture 9">
            <a:extLst>
              <a:ext uri="{FF2B5EF4-FFF2-40B4-BE49-F238E27FC236}">
                <a16:creationId xmlns:a16="http://schemas.microsoft.com/office/drawing/2014/main" id="{5434872D-89B7-4CA3-87B7-CA0112C6D6F7}"/>
              </a:ext>
            </a:extLst>
          </p:cNvPr>
          <p:cNvPicPr>
            <a:picLocks noChangeAspect="1"/>
          </p:cNvPicPr>
          <p:nvPr/>
        </p:nvPicPr>
        <p:blipFill>
          <a:blip r:embed="rId5"/>
          <a:stretch>
            <a:fillRect/>
          </a:stretch>
        </p:blipFill>
        <p:spPr>
          <a:xfrm>
            <a:off x="7396977" y="5732770"/>
            <a:ext cx="459798" cy="442873"/>
          </a:xfrm>
          <a:prstGeom prst="rect">
            <a:avLst/>
          </a:prstGeom>
        </p:spPr>
      </p:pic>
      <p:pic>
        <p:nvPicPr>
          <p:cNvPr id="1026" name="Picture 2">
            <a:extLst>
              <a:ext uri="{FF2B5EF4-FFF2-40B4-BE49-F238E27FC236}">
                <a16:creationId xmlns:a16="http://schemas.microsoft.com/office/drawing/2014/main" id="{42DF511D-838A-4A9A-824E-EE5A609C0E4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139275" y="5715844"/>
            <a:ext cx="459799" cy="45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9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83B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A492096-9121-4297-9768-FB84C7C7841F}"/>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solidFill>
                  <a:srgbClr val="383B53"/>
                </a:solidFill>
              </a:rPr>
              <a:t>Apply for Awards &amp; Recognition </a:t>
            </a:r>
          </a:p>
        </p:txBody>
      </p:sp>
      <p:pic>
        <p:nvPicPr>
          <p:cNvPr id="8" name="Content Placeholder 4">
            <a:extLst>
              <a:ext uri="{FF2B5EF4-FFF2-40B4-BE49-F238E27FC236}">
                <a16:creationId xmlns:a16="http://schemas.microsoft.com/office/drawing/2014/main" id="{809A2CE0-513C-44BF-A1C6-FBB1358E2C30}"/>
              </a:ext>
            </a:extLst>
          </p:cNvPr>
          <p:cNvPicPr>
            <a:picLocks noGrp="1" noChangeAspect="1"/>
          </p:cNvPicPr>
          <p:nvPr>
            <p:ph idx="1"/>
          </p:nvPr>
        </p:nvPicPr>
        <p:blipFill rotWithShape="1">
          <a:blip r:embed="rId3"/>
          <a:srcRect t="2223" r="1" b="33132"/>
          <a:stretch/>
        </p:blipFill>
        <p:spPr>
          <a:xfrm>
            <a:off x="243840" y="256540"/>
            <a:ext cx="11704320" cy="3764276"/>
          </a:xfrm>
          <a:prstGeom prst="rect">
            <a:avLst/>
          </a:prstGeom>
        </p:spPr>
      </p:pic>
    </p:spTree>
    <p:extLst>
      <p:ext uri="{BB962C8B-B14F-4D97-AF65-F5344CB8AC3E}">
        <p14:creationId xmlns:p14="http://schemas.microsoft.com/office/powerpoint/2010/main" val="310749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8C76C-550B-44C2-B099-352D0C234685}"/>
              </a:ext>
            </a:extLst>
          </p:cNvPr>
          <p:cNvPicPr>
            <a:picLocks noChangeAspect="1"/>
          </p:cNvPicPr>
          <p:nvPr/>
        </p:nvPicPr>
        <p:blipFill rotWithShape="1">
          <a:blip r:embed="rId3">
            <a:alphaModFix/>
          </a:blip>
          <a:srcRect l="25496" r="29518"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E3F1EA5-29F1-446D-A4DC-3125453A81E1}"/>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Education Opportunities</a:t>
            </a:r>
          </a:p>
        </p:txBody>
      </p:sp>
      <p:sp>
        <p:nvSpPr>
          <p:cNvPr id="3" name="Content Placeholder 2">
            <a:extLst>
              <a:ext uri="{FF2B5EF4-FFF2-40B4-BE49-F238E27FC236}">
                <a16:creationId xmlns:a16="http://schemas.microsoft.com/office/drawing/2014/main" id="{5EF404B7-6A52-4CF3-B378-C524FDB42582}"/>
              </a:ext>
            </a:extLst>
          </p:cNvPr>
          <p:cNvSpPr>
            <a:spLocks noGrp="1"/>
          </p:cNvSpPr>
          <p:nvPr>
            <p:ph idx="1"/>
          </p:nvPr>
        </p:nvSpPr>
        <p:spPr>
          <a:xfrm>
            <a:off x="804997" y="2272143"/>
            <a:ext cx="4706803" cy="3788830"/>
          </a:xfrm>
        </p:spPr>
        <p:txBody>
          <a:bodyPr anchor="ctr">
            <a:normAutofit/>
          </a:bodyPr>
          <a:lstStyle/>
          <a:p>
            <a:r>
              <a:rPr lang="en-US" sz="2000" dirty="0">
                <a:solidFill>
                  <a:srgbClr val="000000"/>
                </a:solidFill>
              </a:rPr>
              <a:t>Leadership Academy</a:t>
            </a:r>
          </a:p>
          <a:p>
            <a:r>
              <a:rPr lang="en-US" sz="2000" dirty="0">
                <a:solidFill>
                  <a:srgbClr val="000000"/>
                </a:solidFill>
              </a:rPr>
              <a:t>APPA University</a:t>
            </a:r>
          </a:p>
          <a:p>
            <a:r>
              <a:rPr lang="en-US" sz="2000" dirty="0">
                <a:solidFill>
                  <a:srgbClr val="000000"/>
                </a:solidFill>
              </a:rPr>
              <a:t>Supervisor’s Toolkit</a:t>
            </a:r>
          </a:p>
          <a:p>
            <a:r>
              <a:rPr lang="en-US" sz="2000" dirty="0">
                <a:solidFill>
                  <a:srgbClr val="000000"/>
                </a:solidFill>
              </a:rPr>
              <a:t>Continues Learning Series</a:t>
            </a:r>
          </a:p>
          <a:p>
            <a:r>
              <a:rPr lang="en-US" sz="2000" dirty="0">
                <a:solidFill>
                  <a:srgbClr val="000000"/>
                </a:solidFill>
              </a:rPr>
              <a:t>Academy on Campus</a:t>
            </a:r>
          </a:p>
          <a:p>
            <a:r>
              <a:rPr lang="en-US" sz="2000" dirty="0">
                <a:solidFill>
                  <a:srgbClr val="000000"/>
                </a:solidFill>
              </a:rPr>
              <a:t>Webinars</a:t>
            </a:r>
          </a:p>
          <a:p>
            <a:r>
              <a:rPr lang="en-US" sz="2000" dirty="0">
                <a:solidFill>
                  <a:srgbClr val="000000"/>
                </a:solidFill>
              </a:rPr>
              <a:t>State, Regional, &amp; National Conference</a:t>
            </a:r>
          </a:p>
          <a:p>
            <a:endParaRPr lang="en-US" sz="2000" dirty="0">
              <a:solidFill>
                <a:srgbClr val="000000"/>
              </a:solidFill>
            </a:endParaRPr>
          </a:p>
        </p:txBody>
      </p:sp>
    </p:spTree>
    <p:extLst>
      <p:ext uri="{BB962C8B-B14F-4D97-AF65-F5344CB8AC3E}">
        <p14:creationId xmlns:p14="http://schemas.microsoft.com/office/powerpoint/2010/main" val="54994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1587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E78ED26-C025-420D-87B8-D96D40BFEEE0}"/>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dirty="0">
                <a:solidFill>
                  <a:srgbClr val="415872"/>
                </a:solidFill>
              </a:rPr>
              <a:t>Credentialing Coupons</a:t>
            </a:r>
          </a:p>
        </p:txBody>
      </p:sp>
      <p:pic>
        <p:nvPicPr>
          <p:cNvPr id="7" name="Content Placeholder 3">
            <a:extLst>
              <a:ext uri="{FF2B5EF4-FFF2-40B4-BE49-F238E27FC236}">
                <a16:creationId xmlns:a16="http://schemas.microsoft.com/office/drawing/2014/main" id="{70405B62-24DF-4F35-A449-0DEBF388F9D3}"/>
              </a:ext>
            </a:extLst>
          </p:cNvPr>
          <p:cNvPicPr>
            <a:picLocks noGrp="1" noChangeAspect="1"/>
          </p:cNvPicPr>
          <p:nvPr>
            <p:ph idx="1"/>
          </p:nvPr>
        </p:nvPicPr>
        <p:blipFill rotWithShape="1">
          <a:blip r:embed="rId3"/>
          <a:srcRect r="1" b="19597"/>
          <a:stretch/>
        </p:blipFill>
        <p:spPr>
          <a:xfrm>
            <a:off x="243840" y="256540"/>
            <a:ext cx="11704320" cy="3764276"/>
          </a:xfrm>
          <a:prstGeom prst="rect">
            <a:avLst/>
          </a:prstGeom>
        </p:spPr>
      </p:pic>
      <p:pic>
        <p:nvPicPr>
          <p:cNvPr id="6" name="Picture 5">
            <a:extLst>
              <a:ext uri="{FF2B5EF4-FFF2-40B4-BE49-F238E27FC236}">
                <a16:creationId xmlns:a16="http://schemas.microsoft.com/office/drawing/2014/main" id="{DFED1E81-5B26-4A26-A1F6-A47464E22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060" y="2580644"/>
            <a:ext cx="4114800" cy="1397000"/>
          </a:xfrm>
          <a:prstGeom prst="rect">
            <a:avLst/>
          </a:prstGeom>
        </p:spPr>
      </p:pic>
    </p:spTree>
    <p:extLst>
      <p:ext uri="{BB962C8B-B14F-4D97-AF65-F5344CB8AC3E}">
        <p14:creationId xmlns:p14="http://schemas.microsoft.com/office/powerpoint/2010/main" val="254688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025D3-78CD-4672-BCA8-374C9838D327}"/>
              </a:ext>
            </a:extLst>
          </p:cNvPr>
          <p:cNvPicPr>
            <a:picLocks noChangeAspect="1"/>
          </p:cNvPicPr>
          <p:nvPr/>
        </p:nvPicPr>
        <p:blipFill>
          <a:blip r:embed="rId3"/>
          <a:stretch>
            <a:fillRect/>
          </a:stretch>
        </p:blipFill>
        <p:spPr>
          <a:xfrm>
            <a:off x="7035319" y="3800470"/>
            <a:ext cx="5457825" cy="1343025"/>
          </a:xfrm>
          <a:prstGeom prst="rect">
            <a:avLst/>
          </a:prstGeom>
        </p:spPr>
      </p:pic>
      <p:sp>
        <p:nvSpPr>
          <p:cNvPr id="2" name="Title 1">
            <a:extLst>
              <a:ext uri="{FF2B5EF4-FFF2-40B4-BE49-F238E27FC236}">
                <a16:creationId xmlns:a16="http://schemas.microsoft.com/office/drawing/2014/main" id="{F795979E-C815-4A02-A810-9B1F53640780}"/>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Networking Opportunities</a:t>
            </a:r>
          </a:p>
        </p:txBody>
      </p:sp>
      <p:pic>
        <p:nvPicPr>
          <p:cNvPr id="18" name="Content Placeholder 4">
            <a:extLst>
              <a:ext uri="{FF2B5EF4-FFF2-40B4-BE49-F238E27FC236}">
                <a16:creationId xmlns:a16="http://schemas.microsoft.com/office/drawing/2014/main" id="{55D0CC47-DCF3-4AD7-B45E-7E9062CBCE90}"/>
              </a:ext>
            </a:extLst>
          </p:cNvPr>
          <p:cNvPicPr>
            <a:picLocks noChangeAspect="1"/>
          </p:cNvPicPr>
          <p:nvPr/>
        </p:nvPicPr>
        <p:blipFill rotWithShape="1">
          <a:blip r:embed="rId4"/>
          <a:srcRect t="5666" b="25555"/>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0" name="Content Placeholder 19">
            <a:extLst>
              <a:ext uri="{FF2B5EF4-FFF2-40B4-BE49-F238E27FC236}">
                <a16:creationId xmlns:a16="http://schemas.microsoft.com/office/drawing/2014/main" id="{D87FF82B-205B-4CD8-AA51-8C9AEBDF3548}"/>
              </a:ext>
            </a:extLst>
          </p:cNvPr>
          <p:cNvSpPr>
            <a:spLocks noGrp="1"/>
          </p:cNvSpPr>
          <p:nvPr>
            <p:ph idx="1"/>
          </p:nvPr>
        </p:nvSpPr>
        <p:spPr>
          <a:xfrm>
            <a:off x="4223982" y="3429000"/>
            <a:ext cx="7485413" cy="3428990"/>
          </a:xfrm>
        </p:spPr>
        <p:txBody>
          <a:bodyPr anchor="ctr">
            <a:normAutofit fontScale="85000" lnSpcReduction="20000"/>
          </a:bodyPr>
          <a:lstStyle/>
          <a:p>
            <a:r>
              <a:rPr lang="en-US" sz="3200" dirty="0"/>
              <a:t>Conference</a:t>
            </a:r>
          </a:p>
          <a:p>
            <a:r>
              <a:rPr lang="en-US" sz="3200" dirty="0"/>
              <a:t>Education Programs</a:t>
            </a:r>
          </a:p>
          <a:p>
            <a:r>
              <a:rPr lang="en-US" sz="3200" dirty="0"/>
              <a:t>Mentors</a:t>
            </a:r>
          </a:p>
          <a:p>
            <a:r>
              <a:rPr lang="en-US" sz="3200" dirty="0"/>
              <a:t>Drive-in Workshops</a:t>
            </a:r>
          </a:p>
          <a:p>
            <a:r>
              <a:rPr lang="en-US" sz="3200" dirty="0"/>
              <a:t>Special Groups</a:t>
            </a:r>
          </a:p>
          <a:p>
            <a:pPr lvl="1"/>
            <a:r>
              <a:rPr lang="en-US" sz="2800" dirty="0"/>
              <a:t>K-12</a:t>
            </a:r>
          </a:p>
          <a:p>
            <a:pPr lvl="1"/>
            <a:r>
              <a:rPr lang="en-US" sz="2800" dirty="0"/>
              <a:t>HBCU</a:t>
            </a:r>
          </a:p>
          <a:p>
            <a:pPr lvl="1"/>
            <a:r>
              <a:rPr lang="en-US" sz="2800" dirty="0"/>
              <a:t>Community Colleges</a:t>
            </a:r>
          </a:p>
          <a:p>
            <a:pPr lvl="1"/>
            <a:r>
              <a:rPr lang="en-US" sz="2800" dirty="0"/>
              <a:t>Young Professionals</a:t>
            </a:r>
          </a:p>
        </p:txBody>
      </p:sp>
    </p:spTree>
    <p:extLst>
      <p:ext uri="{BB962C8B-B14F-4D97-AF65-F5344CB8AC3E}">
        <p14:creationId xmlns:p14="http://schemas.microsoft.com/office/powerpoint/2010/main" val="31823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9B6B-6687-41C1-9565-7F54E86F9B68}"/>
              </a:ext>
            </a:extLst>
          </p:cNvPr>
          <p:cNvSpPr>
            <a:spLocks noGrp="1"/>
          </p:cNvSpPr>
          <p:nvPr>
            <p:ph type="title"/>
          </p:nvPr>
        </p:nvSpPr>
        <p:spPr>
          <a:xfrm>
            <a:off x="4965430" y="629268"/>
            <a:ext cx="6586491" cy="1286160"/>
          </a:xfrm>
        </p:spPr>
        <p:txBody>
          <a:bodyPr anchor="b">
            <a:normAutofit/>
          </a:bodyPr>
          <a:lstStyle/>
          <a:p>
            <a:r>
              <a:rPr lang="en-US" dirty="0"/>
              <a:t>Other Resources</a:t>
            </a:r>
          </a:p>
        </p:txBody>
      </p:sp>
      <p:pic>
        <p:nvPicPr>
          <p:cNvPr id="4" name="Picture 3">
            <a:extLst>
              <a:ext uri="{FF2B5EF4-FFF2-40B4-BE49-F238E27FC236}">
                <a16:creationId xmlns:a16="http://schemas.microsoft.com/office/drawing/2014/main" id="{CECDBA4E-62C3-42E0-80A2-D8090FFFF700}"/>
              </a:ext>
            </a:extLst>
          </p:cNvPr>
          <p:cNvPicPr>
            <a:picLocks noChangeAspect="1"/>
          </p:cNvPicPr>
          <p:nvPr/>
        </p:nvPicPr>
        <p:blipFill rotWithShape="1">
          <a:blip r:embed="rId2"/>
          <a:srcRect b="161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F4D2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DB9048-C480-448C-9BED-F79DC4D799A3}"/>
              </a:ext>
            </a:extLst>
          </p:cNvPr>
          <p:cNvSpPr>
            <a:spLocks noGrp="1"/>
          </p:cNvSpPr>
          <p:nvPr>
            <p:ph idx="1"/>
          </p:nvPr>
        </p:nvSpPr>
        <p:spPr>
          <a:xfrm>
            <a:off x="4965431" y="2438400"/>
            <a:ext cx="6586489" cy="3785419"/>
          </a:xfrm>
        </p:spPr>
        <p:txBody>
          <a:bodyPr>
            <a:normAutofit/>
          </a:bodyPr>
          <a:lstStyle/>
          <a:p>
            <a:r>
              <a:rPr lang="en-US" sz="2000" dirty="0"/>
              <a:t>Facilities Management Evaluation Program</a:t>
            </a:r>
          </a:p>
          <a:p>
            <a:r>
              <a:rPr lang="en-US" sz="2000" dirty="0"/>
              <a:t>Standards and Codes</a:t>
            </a:r>
          </a:p>
          <a:p>
            <a:r>
              <a:rPr lang="en-US" sz="2000" dirty="0"/>
              <a:t>Facilities Performance Indicators (FPI)</a:t>
            </a:r>
          </a:p>
          <a:p>
            <a:r>
              <a:rPr lang="en-US" sz="2000" dirty="0"/>
              <a:t>Body of Knowledge (BOK)</a:t>
            </a:r>
          </a:p>
          <a:p>
            <a:r>
              <a:rPr lang="en-US" sz="2000" dirty="0"/>
              <a:t>Facilities Manager Magazine (now online)</a:t>
            </a:r>
          </a:p>
          <a:p>
            <a:r>
              <a:rPr lang="en-US" sz="2000" dirty="0"/>
              <a:t>Thought Leadership Series</a:t>
            </a:r>
          </a:p>
        </p:txBody>
      </p:sp>
    </p:spTree>
    <p:extLst>
      <p:ext uri="{BB962C8B-B14F-4D97-AF65-F5344CB8AC3E}">
        <p14:creationId xmlns:p14="http://schemas.microsoft.com/office/powerpoint/2010/main" val="97886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3C5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98074D-E220-43BA-997A-C2A2CF3781D2}"/>
              </a:ext>
            </a:extLst>
          </p:cNvPr>
          <p:cNvSpPr txBox="1"/>
          <p:nvPr/>
        </p:nvSpPr>
        <p:spPr>
          <a:xfrm>
            <a:off x="3581433" y="325450"/>
            <a:ext cx="5029134" cy="769441"/>
          </a:xfrm>
          <a:prstGeom prst="rect">
            <a:avLst/>
          </a:prstGeom>
          <a:noFill/>
        </p:spPr>
        <p:txBody>
          <a:bodyPr wrap="none" rtlCol="0">
            <a:spAutoFit/>
          </a:bodyPr>
          <a:lstStyle/>
          <a:p>
            <a:r>
              <a:rPr lang="en-US" sz="4400" b="1" dirty="0"/>
              <a:t>SCAPPA Scholarships</a:t>
            </a:r>
          </a:p>
        </p:txBody>
      </p:sp>
      <p:sp>
        <p:nvSpPr>
          <p:cNvPr id="8" name="Rectangle 7">
            <a:extLst>
              <a:ext uri="{FF2B5EF4-FFF2-40B4-BE49-F238E27FC236}">
                <a16:creationId xmlns:a16="http://schemas.microsoft.com/office/drawing/2014/main" id="{E1681D42-4867-4C5A-95CA-17FF3D736CDC}"/>
              </a:ext>
            </a:extLst>
          </p:cNvPr>
          <p:cNvSpPr/>
          <p:nvPr/>
        </p:nvSpPr>
        <p:spPr>
          <a:xfrm>
            <a:off x="243840" y="989937"/>
            <a:ext cx="11704320" cy="482100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SRAPPA Scholarships </a:t>
            </a:r>
            <a:r>
              <a:rPr lang="en-US" dirty="0">
                <a:latin typeface="Calibri" panose="020F0502020204030204" pitchFamily="34" charset="0"/>
                <a:ea typeface="Calibri" panose="020F0502020204030204" pitchFamily="34" charset="0"/>
                <a:cs typeface="Times New Roman" panose="02020603050405020304" pitchFamily="18" charset="0"/>
              </a:rPr>
              <a:t>– to be awarded to the first qualified recipients from the SCAPPA attending Supervisor’s Toolkit, Leadership Academy, or APPA University before May of 2021.  These funds may only be used to cover the registration of the event. Initial funded amount $5,000. Balance as of February 2020 is $515. May be combined with other scholarships.</a:t>
            </a:r>
          </a:p>
          <a:p>
            <a:pPr marL="342900" marR="0" lvl="0" indent="-342900">
              <a:lnSpc>
                <a:spcPct val="107000"/>
              </a:lnSpc>
              <a:spcBef>
                <a:spcPts val="0"/>
              </a:spcBef>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SCAPPA Members Scholarships </a:t>
            </a:r>
            <a:r>
              <a:rPr lang="en-US" dirty="0">
                <a:latin typeface="Calibri" panose="020F0502020204030204" pitchFamily="34" charset="0"/>
                <a:ea typeface="Calibri" panose="020F0502020204030204" pitchFamily="34" charset="0"/>
                <a:cs typeface="Times New Roman" panose="02020603050405020304" pitchFamily="18" charset="0"/>
              </a:rPr>
              <a:t>- to be awarded to the qualified recipients from SCAPPA attending Supervisor’s Toolkit, Leadership Academy, or APPA University.  These funds are to be awarded after the SRAPPA Scholarship is used or after June 2021 whichever comes first. These funds may only be used to cover the registration of the event. Initial funded amount $10,000.</a:t>
            </a:r>
          </a:p>
          <a:p>
            <a:pPr marL="342900" marR="0" lvl="0" indent="-342900">
              <a:lnSpc>
                <a:spcPct val="107000"/>
              </a:lnSpc>
              <a:spcBef>
                <a:spcPts val="0"/>
              </a:spcBef>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Supervisor’s Toolkit Training Scholarship </a:t>
            </a:r>
            <a:r>
              <a:rPr lang="en-US" dirty="0">
                <a:latin typeface="Calibri" panose="020F0502020204030204" pitchFamily="34" charset="0"/>
                <a:ea typeface="Calibri" panose="020F0502020204030204" pitchFamily="34" charset="0"/>
                <a:cs typeface="Times New Roman" panose="02020603050405020304" pitchFamily="18" charset="0"/>
              </a:rPr>
              <a:t>– these funds are to be used to reduce the cost of the Supervisor’s toolkit training for qualified SCAPPA Members to when the toolkit Is held in SC. These funds may only be used to cover 50% of the standard fee and may not be used for travel, hotels, or food.  These funds may be used by the host school to expand the number of attendees from their own institution.  No institution may receive more than $1,250 over a three-year timeframe from this fund. Initial funded amount $10,000.</a:t>
            </a:r>
          </a:p>
          <a:p>
            <a:pPr marL="342900" marR="0" lvl="0" indent="-342900">
              <a:lnSpc>
                <a:spcPct val="107000"/>
              </a:lnSpc>
              <a:spcBef>
                <a:spcPts val="0"/>
              </a:spcBef>
              <a:spcAft>
                <a:spcPts val="800"/>
              </a:spcAft>
              <a:buFont typeface="+mj-lt"/>
              <a:buAutoNum type="arabicPeriod"/>
            </a:pPr>
            <a:r>
              <a:rPr lang="en-US" b="1" dirty="0"/>
              <a:t>Financial assistance for post-secondary education to children of qualifying SCAPPA members. </a:t>
            </a:r>
            <a:r>
              <a:rPr lang="en-US" dirty="0"/>
              <a:t>Rising college freshmen that are children of SCAPPA members employed full-time in the field of facilities management for at least 12 months are eligible. Amount of funds available vary from year to year.</a:t>
            </a:r>
          </a:p>
        </p:txBody>
      </p:sp>
    </p:spTree>
    <p:extLst>
      <p:ext uri="{BB962C8B-B14F-4D97-AF65-F5344CB8AC3E}">
        <p14:creationId xmlns:p14="http://schemas.microsoft.com/office/powerpoint/2010/main" val="3227691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7F54BEAEF0EF47B5AD09E54CF9AD8C" ma:contentTypeVersion="12" ma:contentTypeDescription="Create a new document." ma:contentTypeScope="" ma:versionID="37245e89a61e64141cbf62895cf75149">
  <xsd:schema xmlns:xsd="http://www.w3.org/2001/XMLSchema" xmlns:xs="http://www.w3.org/2001/XMLSchema" xmlns:p="http://schemas.microsoft.com/office/2006/metadata/properties" xmlns:ns3="2e5e3f45-e477-4f4f-bcb0-b15e06421149" xmlns:ns4="554e7d6a-57dc-437f-a2b6-41dff50ed7d0" targetNamespace="http://schemas.microsoft.com/office/2006/metadata/properties" ma:root="true" ma:fieldsID="2b77b229847b9185e334d12f4f33878a" ns3:_="" ns4:_="">
    <xsd:import namespace="2e5e3f45-e477-4f4f-bcb0-b15e06421149"/>
    <xsd:import namespace="554e7d6a-57dc-437f-a2b6-41dff50ed7d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e3f45-e477-4f4f-bcb0-b15e06421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4e7d6a-57dc-437f-a2b6-41dff50ed7d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CC320-088F-4DEA-983C-12BDEDAC2D24}">
  <ds:schemaRefs>
    <ds:schemaRef ds:uri="http://schemas.microsoft.com/sharepoint/v3/contenttype/forms"/>
  </ds:schemaRefs>
</ds:datastoreItem>
</file>

<file path=customXml/itemProps2.xml><?xml version="1.0" encoding="utf-8"?>
<ds:datastoreItem xmlns:ds="http://schemas.openxmlformats.org/officeDocument/2006/customXml" ds:itemID="{FAE652DF-02C8-48CC-8C06-AE3DFD4A5EB9}">
  <ds:schemaRefs>
    <ds:schemaRef ds:uri="http://schemas.microsoft.com/office/2006/metadata/properties"/>
    <ds:schemaRef ds:uri="554e7d6a-57dc-437f-a2b6-41dff50ed7d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e5e3f45-e477-4f4f-bcb0-b15e06421149"/>
    <ds:schemaRef ds:uri="http://www.w3.org/XML/1998/namespace"/>
    <ds:schemaRef ds:uri="http://purl.org/dc/dcmitype/"/>
  </ds:schemaRefs>
</ds:datastoreItem>
</file>

<file path=customXml/itemProps3.xml><?xml version="1.0" encoding="utf-8"?>
<ds:datastoreItem xmlns:ds="http://schemas.openxmlformats.org/officeDocument/2006/customXml" ds:itemID="{F59E53A8-B4BA-4112-92FF-65914BB95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5e3f45-e477-4f4f-bcb0-b15e06421149"/>
    <ds:schemaRef ds:uri="554e7d6a-57dc-437f-a2b6-41dff50ed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502</Words>
  <Application>Microsoft Office PowerPoint</Application>
  <PresentationFormat>Widescreen</PresentationFormat>
  <Paragraphs>51</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What’s in it for me?</vt:lpstr>
      <vt:lpstr>PowerPoint Presentation</vt:lpstr>
      <vt:lpstr>PowerPoint Presentation</vt:lpstr>
      <vt:lpstr>Apply for Awards &amp; Recognition </vt:lpstr>
      <vt:lpstr>Education Opportunities</vt:lpstr>
      <vt:lpstr>Credentialing Coupons</vt:lpstr>
      <vt:lpstr>Networking Opportunities</vt:lpstr>
      <vt:lpstr>Other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it for me?</dc:title>
  <dc:creator>THOMAS W JONES</dc:creator>
  <cp:lastModifiedBy>Ledezma, Rosalba</cp:lastModifiedBy>
  <cp:revision>4</cp:revision>
  <dcterms:created xsi:type="dcterms:W3CDTF">2019-05-06T16:03:45Z</dcterms:created>
  <dcterms:modified xsi:type="dcterms:W3CDTF">2020-03-10T16:31:08Z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0x0101002C7F54BEAEF0EF47B5AD09E54CF9AD8C</vt:lpwstr>
  </property>
</Properties>
</file>